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/>
    <p:restoredTop sz="94613"/>
  </p:normalViewPr>
  <p:slideViewPr>
    <p:cSldViewPr snapToGrid="0" snapToObjects="1">
      <p:cViewPr>
        <p:scale>
          <a:sx n="100" d="100"/>
          <a:sy n="100" d="100"/>
        </p:scale>
        <p:origin x="48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Bob/Dropbox/Dropbox/PhysTEC%20Project/DEWs/DEWs%202008-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/>
              <a:t>PHY</a:t>
            </a:r>
            <a:r>
              <a:rPr lang="en-US" sz="2800" baseline="0"/>
              <a:t> 121 Spring Semester DEW</a:t>
            </a:r>
            <a:endParaRPr lang="en-US" sz="2800"/>
          </a:p>
        </c:rich>
      </c:tx>
      <c:layout/>
      <c:overlay val="0"/>
    </c:title>
    <c:autoTitleDeleted val="0"/>
    <c:plotArea>
      <c:layout/>
      <c:bubbleChart>
        <c:varyColors val="0"/>
        <c:ser>
          <c:idx val="0"/>
          <c:order val="0"/>
          <c:tx>
            <c:strRef>
              <c:f>'PHY 121 Spring'!$Z$29:$AA$29</c:f>
              <c:strCache>
                <c:ptCount val="1"/>
                <c:pt idx="0">
                  <c:v>Traditional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467534900528738"/>
                  <c:y val="-0.00270261698815404"/>
                </c:manualLayout>
              </c:layout>
              <c:tx>
                <c:strRef>
                  <c:f>'PHY 121 Spring'!$AA$31</c:f>
                  <c:strCache>
                    <c:ptCount val="1"/>
                    <c:pt idx="0">
                      <c:v>489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{D9914E2B-0BA4-6649-B0E9-CA2B9412AEE5}</c15:txfldGUID>
                      <c15:f>'PHY 121 Spring'!$AA$31</c15:f>
                      <c15:dlblFieldTableCache>
                        <c:ptCount val="1"/>
                        <c:pt idx="0">
                          <c:v>489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>
                <c:manualLayout>
                  <c:x val="-0.0453576590969607"/>
                  <c:y val="0.000216025507556526"/>
                </c:manualLayout>
              </c:layout>
              <c:tx>
                <c:strRef>
                  <c:f>'PHY 121 Spring'!$AA$32</c:f>
                  <c:strCache>
                    <c:ptCount val="1"/>
                    <c:pt idx="0">
                      <c:v>691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{AE40B419-41AC-E94D-B298-24F234F4E583}</c15:txfldGUID>
                      <c15:f>'PHY 121 Spring'!$AA$32</c15:f>
                      <c15:dlblFieldTableCache>
                        <c:ptCount val="1"/>
                        <c:pt idx="0">
                          <c:v>691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-0.046788200387995"/>
                  <c:y val="0.0019835278252345"/>
                </c:manualLayout>
              </c:layout>
              <c:tx>
                <c:strRef>
                  <c:f>'PHY 121 Spring'!$AA$33</c:f>
                  <c:strCache>
                    <c:ptCount val="1"/>
                    <c:pt idx="0">
                      <c:v>608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{71094987-C4B7-4249-AB1E-FC285827A73E}</c15:txfldGUID>
                      <c15:f>'PHY 121 Spring'!$AA$33</c15:f>
                      <c15:dlblFieldTableCache>
                        <c:ptCount val="1"/>
                        <c:pt idx="0">
                          <c:v>608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>
                <c:manualLayout>
                  <c:x val="-0.0505507056183194"/>
                  <c:y val="-0.000343802297132621"/>
                </c:manualLayout>
              </c:layout>
              <c:tx>
                <c:strRef>
                  <c:f>'PHY 121 Spring'!$AA$34</c:f>
                  <c:strCache>
                    <c:ptCount val="1"/>
                    <c:pt idx="0">
                      <c:v>753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{EA916B53-18C1-CF4B-83A9-7F26B708E685}</c15:txfldGUID>
                      <c15:f>'PHY 121 Spring'!$AA$34</c15:f>
                      <c15:dlblFieldTableCache>
                        <c:ptCount val="1"/>
                        <c:pt idx="0">
                          <c:v>753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layout>
                <c:manualLayout>
                  <c:x val="-0.0464770436304158"/>
                  <c:y val="0.00506166149354515"/>
                </c:manualLayout>
              </c:layout>
              <c:tx>
                <c:strRef>
                  <c:f>'PHY 121 Spring'!$AA$35</c:f>
                  <c:strCache>
                    <c:ptCount val="1"/>
                    <c:pt idx="0">
                      <c:v>783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{F7DF61C9-F289-C04E-ADBB-B703D4CFCDA6}</c15:txfldGUID>
                      <c15:f>'PHY 121 Spring'!$AA$35</c15:f>
                      <c15:dlblFieldTableCache>
                        <c:ptCount val="1"/>
                        <c:pt idx="0">
                          <c:v>783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>
                <c:manualLayout>
                  <c:x val="-0.0451854387766747"/>
                  <c:y val="-0.00462961047843226"/>
                </c:manualLayout>
              </c:layout>
              <c:tx>
                <c:strRef>
                  <c:f>'PHY 121 Spring'!$AA$36</c:f>
                  <c:strCache>
                    <c:ptCount val="1"/>
                    <c:pt idx="0">
                      <c:v>583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{0EAF1428-8B5D-CE4E-AA7C-5B87854EB6F5}</c15:txfldGUID>
                      <c15:f>'PHY 121 Spring'!$AA$36</c15:f>
                      <c15:dlblFieldTableCache>
                        <c:ptCount val="1"/>
                        <c:pt idx="0">
                          <c:v>583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6"/>
              <c:layout>
                <c:manualLayout>
                  <c:x val="-0.056536098748526"/>
                  <c:y val="0.0"/>
                </c:manualLayout>
              </c:layout>
              <c:tx>
                <c:strRef>
                  <c:f>'PHY 121 Spring'!$AA$37</c:f>
                  <c:strCache>
                    <c:ptCount val="1"/>
                    <c:pt idx="0">
                      <c:v>1025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{D13C3601-5242-4044-BED6-6DBD72FA9F51}</c15:txfldGUID>
                      <c15:f>'PHY 121 Spring'!$AA$37</c15:f>
                      <c15:dlblFieldTableCache>
                        <c:ptCount val="1"/>
                        <c:pt idx="0">
                          <c:v>1025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7"/>
              <c:layout>
                <c:manualLayout>
                  <c:x val="-0.0472045342158319"/>
                  <c:y val="-0.00011077052621526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'PHY 121 Spring'!$Y$31:$Y$38</c:f>
              <c:numCache>
                <c:formatCode>General</c:formatCode>
                <c:ptCount val="8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  <c:pt idx="7">
                  <c:v>2015.0</c:v>
                </c:pt>
              </c:numCache>
            </c:numRef>
          </c:xVal>
          <c:yVal>
            <c:numRef>
              <c:f>'PHY 121 Spring'!$Z$31:$Z$38</c:f>
              <c:numCache>
                <c:formatCode>General</c:formatCode>
                <c:ptCount val="8"/>
                <c:pt idx="0">
                  <c:v>0.4</c:v>
                </c:pt>
                <c:pt idx="1">
                  <c:v>0.31</c:v>
                </c:pt>
                <c:pt idx="2">
                  <c:v>0.26</c:v>
                </c:pt>
                <c:pt idx="3">
                  <c:v>0.21</c:v>
                </c:pt>
                <c:pt idx="4">
                  <c:v>0.35</c:v>
                </c:pt>
                <c:pt idx="5">
                  <c:v>0.17</c:v>
                </c:pt>
                <c:pt idx="6">
                  <c:v>0.26</c:v>
                </c:pt>
                <c:pt idx="7">
                  <c:v>0.071</c:v>
                </c:pt>
              </c:numCache>
            </c:numRef>
          </c:yVal>
          <c:bubbleSize>
            <c:numRef>
              <c:f>'PHY 121 Spring'!$AA$31:$AA$38</c:f>
              <c:numCache>
                <c:formatCode>General</c:formatCode>
                <c:ptCount val="8"/>
                <c:pt idx="0">
                  <c:v>489.0</c:v>
                </c:pt>
                <c:pt idx="1">
                  <c:v>691.0</c:v>
                </c:pt>
                <c:pt idx="2">
                  <c:v>608.0</c:v>
                </c:pt>
                <c:pt idx="3">
                  <c:v>753.0</c:v>
                </c:pt>
                <c:pt idx="4">
                  <c:v>783.0</c:v>
                </c:pt>
                <c:pt idx="5">
                  <c:v>583.0</c:v>
                </c:pt>
                <c:pt idx="6">
                  <c:v>1025.0</c:v>
                </c:pt>
                <c:pt idx="7">
                  <c:v>787.0</c:v>
                </c:pt>
              </c:numCache>
            </c:numRef>
          </c:bubbleSize>
          <c:bubble3D val="1"/>
        </c:ser>
        <c:ser>
          <c:idx val="1"/>
          <c:order val="1"/>
          <c:tx>
            <c:strRef>
              <c:f>'PHY 121 Spring'!$AB$29:$AC$29</c:f>
              <c:strCache>
                <c:ptCount val="1"/>
                <c:pt idx="0">
                  <c:v>With LAs</c:v>
                </c:pt>
              </c:strCache>
            </c:strRef>
          </c:tx>
          <c:spPr>
            <a:ln w="25400">
              <a:noFill/>
            </a:ln>
          </c:spPr>
          <c:invertIfNegative val="0"/>
          <c:dLbls>
            <c:dLbl>
              <c:idx val="5"/>
              <c:layout>
                <c:manualLayout>
                  <c:x val="-0.0446490927764464"/>
                  <c:y val="0.0031344381888973"/>
                </c:manualLayout>
              </c:layout>
              <c:tx>
                <c:strRef>
                  <c:f>'PHY 121 Spring'!$AC$36</c:f>
                  <c:strCache>
                    <c:ptCount val="1"/>
                    <c:pt idx="0">
                      <c:v>390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{362DE92A-6579-2C45-BAB1-311746198C07}</c15:txfldGUID>
                      <c15:f>'PHY 121 Spring'!$AC$36</c15:f>
                      <c15:dlblFieldTableCache>
                        <c:ptCount val="1"/>
                        <c:pt idx="0">
                          <c:v>390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6"/>
              <c:layout>
                <c:manualLayout>
                  <c:x val="-0.0399389478489102"/>
                  <c:y val="-0.0011511401780326"/>
                </c:manualLayout>
              </c:layout>
              <c:tx>
                <c:strRef>
                  <c:f>'PHY 121 Spring'!$AC$37</c:f>
                  <c:strCache>
                    <c:ptCount val="1"/>
                    <c:pt idx="0">
                      <c:v>196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{55C08490-0E7A-AD4B-A569-40996C4C79A3}</c15:txfldGUID>
                      <c15:f>'PHY 121 Spring'!$AC$37</c15:f>
                      <c15:dlblFieldTableCache>
                        <c:ptCount val="1"/>
                        <c:pt idx="0">
                          <c:v>196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7"/>
              <c:layout>
                <c:manualLayout>
                  <c:x val="-0.0466986191943398"/>
                  <c:y val="0.000221541052430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'PHY 121 Spring'!$Y$31:$Y$38</c:f>
              <c:numCache>
                <c:formatCode>General</c:formatCode>
                <c:ptCount val="8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  <c:pt idx="7">
                  <c:v>2015.0</c:v>
                </c:pt>
              </c:numCache>
            </c:numRef>
          </c:xVal>
          <c:yVal>
            <c:numRef>
              <c:f>'PHY 121 Spring'!$AB$31:$AB$38</c:f>
              <c:numCache>
                <c:formatCode>General</c:formatCode>
                <c:ptCount val="8"/>
                <c:pt idx="5">
                  <c:v>0.09</c:v>
                </c:pt>
                <c:pt idx="6">
                  <c:v>0.076</c:v>
                </c:pt>
                <c:pt idx="7">
                  <c:v>0.24</c:v>
                </c:pt>
              </c:numCache>
            </c:numRef>
          </c:yVal>
          <c:bubbleSize>
            <c:numRef>
              <c:f>'PHY 121 Spring'!$AC$31:$AC$38</c:f>
              <c:numCache>
                <c:formatCode>General</c:formatCode>
                <c:ptCount val="8"/>
                <c:pt idx="5">
                  <c:v>390.0</c:v>
                </c:pt>
                <c:pt idx="6">
                  <c:v>196.0</c:v>
                </c:pt>
                <c:pt idx="7">
                  <c:v>392.0</c:v>
                </c:pt>
              </c:numCache>
            </c:numRef>
          </c:bubbleSize>
          <c:bubble3D val="1"/>
        </c:ser>
        <c:ser>
          <c:idx val="2"/>
          <c:order val="2"/>
          <c:tx>
            <c:strRef>
              <c:f>'PHY 121 Spring'!$AD$30</c:f>
              <c:strCache>
                <c:ptCount val="1"/>
              </c:strCache>
            </c:strRef>
          </c:tx>
          <c:spPr>
            <a:noFill/>
            <a:ln w="25400">
              <a:noFill/>
            </a:ln>
          </c:spPr>
          <c:invertIfNegative val="0"/>
          <c:xVal>
            <c:numRef>
              <c:f>'PHY 121 Spring'!$Y$31:$Y$37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xVal>
          <c:yVal>
            <c:numRef>
              <c:f>'PHY 121 Spring'!$AD$31:$AD$37</c:f>
              <c:numCache>
                <c:formatCode>General</c:formatCode>
                <c:ptCount val="7"/>
                <c:pt idx="0">
                  <c:v>0.1</c:v>
                </c:pt>
              </c:numCache>
            </c:numRef>
          </c:yVal>
          <c:bubbleSize>
            <c:numRef>
              <c:f>'PHY 121 Spring'!$AE$31:$AE$37</c:f>
              <c:numCache>
                <c:formatCode>General</c:formatCode>
                <c:ptCount val="7"/>
                <c:pt idx="0">
                  <c:v>2000.0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-2011591536"/>
        <c:axId val="-2008721920"/>
      </c:bubbleChart>
      <c:valAx>
        <c:axId val="-2011591536"/>
        <c:scaling>
          <c:orientation val="minMax"/>
          <c:max val="2016.0"/>
          <c:min val="2007.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08721920"/>
        <c:crosses val="autoZero"/>
        <c:crossBetween val="midCat"/>
      </c:valAx>
      <c:valAx>
        <c:axId val="-20087219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DEW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11591536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6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5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7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5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3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7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3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4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A62E0-DEEB-504D-9305-477545E97DFC}" type="datetimeFigureOut">
              <a:rPr lang="en-US" smtClean="0"/>
              <a:t>9/25/15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71173-C9D0-8C42-A27D-DBD6EA301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8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Evolution of Physics Instruction at ASU*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Robert Culbertson</a:t>
            </a:r>
          </a:p>
          <a:p>
            <a:r>
              <a:rPr lang="en-US" dirty="0" smtClean="0"/>
              <a:t>Department of Physics, Arizona State University</a:t>
            </a:r>
            <a:endParaRPr lang="en-US" dirty="0"/>
          </a:p>
        </p:txBody>
      </p:sp>
      <p:pic>
        <p:nvPicPr>
          <p:cNvPr id="1026" name="Picture 2" descr="hysTEC Large Whit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134" y="5797842"/>
            <a:ext cx="195262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tp://www.nsf.gov/images/logos/ns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5265004"/>
            <a:ext cx="15811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hystec.physics.asu.edu/sites/default/files/imagecache/slideshow_200_250/slideshow/phystec-whi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5412641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0843" y="4914606"/>
            <a:ext cx="11982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*This </a:t>
            </a:r>
            <a:r>
              <a:rPr lang="en-US" sz="1600" dirty="0"/>
              <a:t>material is based upon work supported by the National Science Foundation under Grant No. (0808790, 0108787, and 0833210).</a:t>
            </a:r>
          </a:p>
        </p:txBody>
      </p:sp>
    </p:spTree>
    <p:extLst>
      <p:ext uri="{BB962C8B-B14F-4D97-AF65-F5344CB8AC3E}">
        <p14:creationId xmlns:p14="http://schemas.microsoft.com/office/powerpoint/2010/main" val="205062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Introductory Physics Tracks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Non-STEM majors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PHY 101 Physics</a:t>
            </a:r>
            <a:br>
              <a:rPr lang="en-US" dirty="0" smtClean="0"/>
            </a:br>
            <a:r>
              <a:rPr lang="en-US" dirty="0" smtClean="0"/>
              <a:t>PHS 110 Physical Science</a:t>
            </a:r>
            <a:br>
              <a:rPr lang="en-US" dirty="0" smtClean="0"/>
            </a:br>
            <a:r>
              <a:rPr lang="en-US" dirty="0" smtClean="0"/>
              <a:t>PHS 111 Music in Motion</a:t>
            </a:r>
          </a:p>
          <a:p>
            <a:r>
              <a:rPr lang="en-US" b="1" i="1" dirty="0" smtClean="0"/>
              <a:t>Life Science majors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PHY 111 (113) Mechanics and 112 E&amp;M (114)</a:t>
            </a:r>
          </a:p>
          <a:p>
            <a:r>
              <a:rPr lang="en-US" b="1" i="1" dirty="0" smtClean="0"/>
              <a:t>Engineering majors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PHY 121 (122) Mechanics and 131 E&amp;M (132) </a:t>
            </a:r>
          </a:p>
          <a:p>
            <a:r>
              <a:rPr lang="en-US" b="1" i="1" dirty="0" smtClean="0"/>
              <a:t>Physics majors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PHY 150 Mechanics*, PHY 151 E&amp;M**</a:t>
            </a:r>
          </a:p>
          <a:p>
            <a:pPr marL="457200" lvl="1" indent="0">
              <a:buNone/>
            </a:pPr>
            <a:r>
              <a:rPr lang="en-US" dirty="0" smtClean="0"/>
              <a:t>* Interchangeable with PHY 121/122</a:t>
            </a:r>
          </a:p>
          <a:p>
            <a:pPr marL="457200" lvl="1" indent="0">
              <a:buNone/>
            </a:pPr>
            <a:r>
              <a:rPr lang="en-US" dirty="0" smtClean="0"/>
              <a:t>** Interchangeable with PHY 131/132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7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820719"/>
              </p:ext>
            </p:extLst>
          </p:nvPr>
        </p:nvGraphicFramePr>
        <p:xfrm>
          <a:off x="1701802" y="1690688"/>
          <a:ext cx="6000749" cy="4287041"/>
        </p:xfrm>
        <a:graphic>
          <a:graphicData uri="http://schemas.openxmlformats.org/drawingml/2006/table">
            <a:tbl>
              <a:tblPr/>
              <a:tblGrid>
                <a:gridCol w="1371600"/>
                <a:gridCol w="1996168"/>
                <a:gridCol w="771525"/>
                <a:gridCol w="1861456"/>
              </a:tblGrid>
              <a:tr h="6474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Course Number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Subject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Formats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Target Majors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General Physics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Non-STEM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PHS 110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Physical Science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1, 5, 8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Non-STEM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PHS 111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Musical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 Motion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3, 5, 8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Elementary Education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Mechanics, Fluids, Heat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1, 5, 8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Life Science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PHS 113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111 Lab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Life Science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PHS 112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E&amp;M, Optics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1, 5, 8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Life Science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PHS 114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112 Lab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Life Science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Mechanics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1, 2, 5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Engineering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121 Lab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Engineering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131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E&amp;M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1, 2, 5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Engineering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132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131 Lab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Engineering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Mechanics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4, 8, 5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Physics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79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 151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E&amp;M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4, 8, 5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Physics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128305"/>
              </p:ext>
            </p:extLst>
          </p:nvPr>
        </p:nvGraphicFramePr>
        <p:xfrm>
          <a:off x="8378825" y="1866900"/>
          <a:ext cx="2298700" cy="1828800"/>
        </p:xfrm>
        <a:graphic>
          <a:graphicData uri="http://schemas.openxmlformats.org/drawingml/2006/table">
            <a:tbl>
              <a:tblPr/>
              <a:tblGrid>
                <a:gridCol w="238454"/>
                <a:gridCol w="2060246"/>
              </a:tblGrid>
              <a:tr h="2032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Formats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Lecture Hall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Includes Recitation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Studio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SCALE-UP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May include Learning Assistants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Modeling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Laboratory Only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Includes Laboratory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3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Undergraduate Learning Assistants (LA)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Colorado LA Model</a:t>
            </a:r>
          </a:p>
          <a:p>
            <a:r>
              <a:rPr lang="en-US" dirty="0" smtClean="0"/>
              <a:t>Began Fall 2012 with </a:t>
            </a:r>
            <a:r>
              <a:rPr lang="en-US" dirty="0" err="1" smtClean="0"/>
              <a:t>PhysTEC</a:t>
            </a:r>
            <a:r>
              <a:rPr lang="en-US" dirty="0" smtClean="0"/>
              <a:t> Project with ~4</a:t>
            </a:r>
          </a:p>
          <a:p>
            <a:r>
              <a:rPr lang="en-US" dirty="0" smtClean="0"/>
              <a:t>Continued growth to Fall 2015 with ~30</a:t>
            </a:r>
          </a:p>
          <a:p>
            <a:r>
              <a:rPr lang="en-US" dirty="0" smtClean="0"/>
              <a:t>Fully Funded Through Course Fees</a:t>
            </a:r>
          </a:p>
          <a:p>
            <a:r>
              <a:rPr lang="en-US" dirty="0" smtClean="0"/>
              <a:t>Several Classroom Models</a:t>
            </a:r>
          </a:p>
          <a:p>
            <a:pPr lvl="1">
              <a:buFont typeface="Wingdings" charset="2"/>
              <a:buChar char="Ø"/>
            </a:pPr>
            <a:r>
              <a:rPr lang="en-US" sz="2800" dirty="0" smtClean="0"/>
              <a:t>Large Lecture with Group Work Periods</a:t>
            </a:r>
          </a:p>
          <a:p>
            <a:pPr lvl="1">
              <a:buFont typeface="Wingdings" charset="2"/>
              <a:buChar char="Ø"/>
            </a:pPr>
            <a:r>
              <a:rPr lang="en-US" sz="2800" dirty="0" smtClean="0"/>
              <a:t>Large Lecture with Group Work Day</a:t>
            </a:r>
          </a:p>
          <a:p>
            <a:pPr lvl="1">
              <a:buFont typeface="Wingdings" charset="2"/>
              <a:buChar char="Ø"/>
            </a:pPr>
            <a:r>
              <a:rPr lang="en-US" sz="2800" dirty="0" smtClean="0"/>
              <a:t>Recitation</a:t>
            </a:r>
          </a:p>
          <a:p>
            <a:pPr lvl="1">
              <a:buFont typeface="Wingdings" charset="2"/>
              <a:buChar char="Ø"/>
            </a:pPr>
            <a:r>
              <a:rPr lang="en-US" sz="2800" dirty="0" smtClean="0"/>
              <a:t>Studio or SCALE-UP with Frequent Group Work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327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Lower Failure Rate: Fewer D’s, E’s, and W’s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0279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261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273</Words>
  <Application>Microsoft Macintosh PowerPoint</Application>
  <PresentationFormat>Widescreen</PresentationFormat>
  <Paragraphs>101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Wingdings</vt:lpstr>
      <vt:lpstr>Arial</vt:lpstr>
      <vt:lpstr>Office Theme</vt:lpstr>
      <vt:lpstr>Evolution of Physics Instruction at ASU*</vt:lpstr>
      <vt:lpstr>Introductory Physics Tracks</vt:lpstr>
      <vt:lpstr>Courses</vt:lpstr>
      <vt:lpstr>Undergraduate Learning Assistants (LA)</vt:lpstr>
      <vt:lpstr>Lower Failure Rate: Fewer D’s, E’s, and W’s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Physics Instruction at ASU*</dc:title>
  <dc:creator>Robert Culbertson</dc:creator>
  <cp:lastModifiedBy>Robert Culbertson</cp:lastModifiedBy>
  <cp:revision>14</cp:revision>
  <dcterms:created xsi:type="dcterms:W3CDTF">2015-09-26T00:50:27Z</dcterms:created>
  <dcterms:modified xsi:type="dcterms:W3CDTF">2015-09-26T11:50:32Z</dcterms:modified>
</cp:coreProperties>
</file>